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6" r:id="rId3"/>
    <p:sldId id="293" r:id="rId4"/>
    <p:sldId id="295" r:id="rId5"/>
    <p:sldId id="300" r:id="rId6"/>
    <p:sldId id="299" r:id="rId7"/>
    <p:sldId id="302" r:id="rId8"/>
    <p:sldId id="303" r:id="rId9"/>
    <p:sldId id="304" r:id="rId10"/>
    <p:sldId id="305" r:id="rId11"/>
    <p:sldId id="30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OT" initials="UOT" lastIdx="33" clrIdx="0"/>
  <p:cmAuthor id="1" name="USER" initials="U" lastIdx="4" clrIdx="1"/>
  <p:cmAuthor id="2" name="Татьяна" initials="Т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3" autoAdjust="0"/>
    <p:restoredTop sz="94274" autoAdjust="0"/>
  </p:normalViewPr>
  <p:slideViewPr>
    <p:cSldViewPr>
      <p:cViewPr varScale="1">
        <p:scale>
          <a:sx n="123" d="100"/>
          <a:sy n="123" d="100"/>
        </p:scale>
        <p:origin x="21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B521BD-45FC-45A9-94EF-90C6B3CBE5C2}" type="datetimeFigureOut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8850E3-E489-43AD-A054-AA3B8AB95B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2030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94BFB5-8F96-4D28-A3C3-496C272A4265}" type="datetimeFigureOut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2FFA81-194F-42FE-B981-4E76A309B0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7772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C9C1-5EC2-4B27-A819-9776E9C90834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57567-6447-4B5B-BC79-517F82B830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D484-C08E-4100-AD63-9E470DAA33F9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2211-1CA7-4CD4-8832-0ED6F92D70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8ACB-6931-4174-A880-FEA32549BFB2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93CE8-3F2B-4F08-B4B6-395DCEBEA2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F964D-9113-4C7A-ACFC-61597FE4EB61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D8F9-DEA7-4F06-8ABA-FB83B9242E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A305-2C4E-44F5-86DD-5AC028E32709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5F02-2BE9-4D10-8333-44F4451EF5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37317-C0F2-4636-B3EE-8A53AB1CEE66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4E96-1A05-4328-B2DE-9850FD2EFA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6861-B49E-4BF0-8D39-9AA91F758F80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39A89-726A-44E6-843A-FCF5335650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804B-414D-4E73-AA38-393CF4B50F37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E4E4-3B79-4325-9875-24C3E0F87C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B969-6D7D-4A12-8CB0-1821F78A7BE8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51A3E-0A97-4CA3-A7CE-B8D0E04D23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C82DF-B98D-4E11-898F-89E68A680F46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AB67-690B-45C9-9F33-E101A9F993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3E92-3F6E-46F9-A009-01FB5BE64CD0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E6E2E-B6A9-46E7-B275-98B888113B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486A03-7DB4-48F8-964D-33D4BB7CDC1C}" type="datetime1">
              <a:rPr lang="ru-RU"/>
              <a:pPr>
                <a:defRPr/>
              </a:pPr>
              <a:t>01.06.2020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558CA69-C550-4F4F-867A-508D0E0A38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75" r:id="rId5"/>
    <p:sldLayoutId id="2147483768" r:id="rId6"/>
    <p:sldLayoutId id="2147483769" r:id="rId7"/>
    <p:sldLayoutId id="2147483776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36912"/>
            <a:ext cx="9143999" cy="193899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20000"/>
                        <a:lumOff val="80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проведения заседаний ГЭК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20000"/>
                        <a:lumOff val="80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 применением ДОТ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5" r="19740"/>
          <a:stretch/>
        </p:blipFill>
        <p:spPr>
          <a:xfrm>
            <a:off x="3878333" y="764704"/>
            <a:ext cx="1387331" cy="1531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755576" y="6237312"/>
            <a:ext cx="756084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20000"/>
                        <a:lumOff val="80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2020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466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ПРОВЕДЕНИЯ ГИА с ДОТ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052736"/>
            <a:ext cx="828092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12. Результаты защиты ВКР (НКР) с применением дистанционных технологий </a:t>
            </a:r>
            <a:r>
              <a:rPr lang="ru-RU" dirty="0">
                <a:solidFill>
                  <a:srgbClr val="FF0000"/>
                </a:solidFill>
              </a:rPr>
              <a:t>объявляются обучающимся в день проведения аттестационного испытания</a:t>
            </a:r>
            <a:r>
              <a:rPr lang="ru-RU" dirty="0"/>
              <a:t>. Результаты защиты ВКР объявляются председателем ГЭК, который отчетливо вслух озвучивает ФИО обучающегося и выставленную ему оценку («отлично», «хорошо», «удовлетворительно», «неудовлетворительно»), и в случае успешной защиты ВКР (НКР) объявляет решение ГЭК о присвоении квалификации, предусмотренной основной образовательной программой, а также озвучивает особые решения ГЭК – рекомендации о выдаче диплома с отличием, к поступлению в аспирантуру и т.п. </a:t>
            </a:r>
          </a:p>
          <a:p>
            <a:pPr algn="just"/>
            <a:endParaRPr lang="ru-RU" sz="1100" dirty="0"/>
          </a:p>
          <a:p>
            <a:pPr algn="just"/>
            <a:r>
              <a:rPr lang="ru-RU" dirty="0"/>
              <a:t>13. В случае, если обучающийся не имеет возможности для защиты ВКР (НКР) с применением дистанционных технологий, </a:t>
            </a:r>
            <a:r>
              <a:rPr lang="ru-RU" dirty="0">
                <a:solidFill>
                  <a:srgbClr val="FF0000"/>
                </a:solidFill>
              </a:rPr>
              <a:t>он сообщает об этом электронным письмом в домене @</a:t>
            </a:r>
            <a:r>
              <a:rPr lang="ru-RU" dirty="0" err="1">
                <a:solidFill>
                  <a:srgbClr val="FF0000"/>
                </a:solidFill>
              </a:rPr>
              <a:t>student.bmstu.ru</a:t>
            </a:r>
            <a:r>
              <a:rPr lang="ru-RU" dirty="0">
                <a:solidFill>
                  <a:srgbClr val="FF0000"/>
                </a:solidFill>
              </a:rPr>
              <a:t> заведующему кафедрой </a:t>
            </a:r>
            <a:r>
              <a:rPr lang="ru-RU" dirty="0"/>
              <a:t>(руководителю ВКР (НКР), секретарю ГЭК), </a:t>
            </a:r>
            <a:r>
              <a:rPr lang="ru-RU" dirty="0">
                <a:solidFill>
                  <a:srgbClr val="FF0000"/>
                </a:solidFill>
              </a:rPr>
              <a:t>не позднее начала проведения защиты</a:t>
            </a:r>
            <a:r>
              <a:rPr lang="ru-RU" dirty="0"/>
              <a:t>. В этом случае протокол заседания ГЭК не заполняется, а защита переносится по уважительной причине. </a:t>
            </a:r>
          </a:p>
          <a:p>
            <a:pPr algn="just"/>
            <a:endParaRPr lang="ru-RU" dirty="0"/>
          </a:p>
          <a:p>
            <a:pPr algn="just"/>
            <a:r>
              <a:rPr lang="ru-RU" sz="1600" dirty="0"/>
              <a:t>Обучающиеся, не прошедшие государственной итоговой аттестации в связи с неявкой на государственное аттестационное испытание по уважительной причине, вправе пройти ее в течение </a:t>
            </a:r>
            <a:r>
              <a:rPr lang="ru-RU" sz="1600" dirty="0">
                <a:solidFill>
                  <a:srgbClr val="FF0000"/>
                </a:solidFill>
              </a:rPr>
              <a:t>6 месяцев после завершения </a:t>
            </a:r>
            <a:r>
              <a:rPr lang="ru-RU" sz="1600" dirty="0"/>
              <a:t>государственной итоговой аттестации.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6CAB9B-32E5-2E41-BF16-EB7D3F6160D0}"/>
              </a:ext>
            </a:extLst>
          </p:cNvPr>
          <p:cNvSpPr/>
          <p:nvPr/>
        </p:nvSpPr>
        <p:spPr>
          <a:xfrm>
            <a:off x="611560" y="90872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 окончания периода реализации </a:t>
            </a:r>
            <a:r>
              <a:rPr lang="ru-RU" dirty="0"/>
              <a:t>образовательных программ с применением дистанционных образовательных технологий </a:t>
            </a:r>
            <a:r>
              <a:rPr lang="ru-RU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недельный срок </a:t>
            </a:r>
            <a:r>
              <a:rPr lang="ru-RU" b="1" dirty="0"/>
              <a:t>все участники процесса организации и проведения государственной итоговой аттестации </a:t>
            </a:r>
            <a:r>
              <a:rPr lang="ru-RU" dirty="0"/>
              <a:t>(заведующий кафедрой, деканат, руководитель ВКР (НКР), нормоконтролер, председатель и члены ГЭК, секретарь ГЭК, обучающийся)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оформляют все документы </a:t>
            </a:r>
            <a:r>
              <a:rPr lang="ru-RU" dirty="0"/>
              <a:t>в соответствии с принятыми в Университете требованиями к порядку проведения ГИА, подготовки и защиты ВКР и НКР, в том числе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обязательном порядке оформление протоколов ГЭК. </a:t>
            </a:r>
          </a:p>
          <a:p>
            <a:endParaRPr lang="ru-RU" dirty="0"/>
          </a:p>
          <a:p>
            <a:pPr algn="just"/>
            <a:r>
              <a:rPr lang="ru-RU" dirty="0"/>
              <a:t>Обучающийся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обязан</a:t>
            </a:r>
            <a:r>
              <a:rPr lang="ru-RU" dirty="0"/>
              <a:t> представить на кафедру для хранения скрепленный (переплетенный, сброшюрованный) вариант выпускной квалификационной работы (научно-квалификационной работы), включая подписанные части ВКР (НКР), направление на защиту (при необходимости), рецензию (при необходимости), акт проверки на объем заимствования, а также сдать зачетную книжку для оформления в ней результатов ГИА. </a:t>
            </a:r>
          </a:p>
        </p:txBody>
      </p:sp>
    </p:spTree>
    <p:extLst>
      <p:ext uri="{BB962C8B-B14F-4D97-AF65-F5344CB8AC3E}">
        <p14:creationId xmlns:p14="http://schemas.microsoft.com/office/powerpoint/2010/main" val="5275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886700" cy="478879"/>
          </a:xfrm>
        </p:spPr>
        <p:txBody>
          <a:bodyPr anchor="t"/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Необходимые документы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412776"/>
            <a:ext cx="799288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расчётно-пояснительная записка</a:t>
            </a:r>
            <a:r>
              <a:rPr lang="ru-RU" dirty="0"/>
              <a:t> с заданием на ВКР, подписанная студентом, руководителем, всеми консультантами и </a:t>
            </a:r>
            <a:r>
              <a:rPr lang="ru-RU" dirty="0" err="1"/>
              <a:t>нормоконтролёром</a:t>
            </a:r>
            <a:r>
              <a:rPr lang="ru-RU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/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комплект чертежей или иллюстративного материала</a:t>
            </a:r>
            <a:r>
              <a:rPr lang="ru-RU" dirty="0"/>
              <a:t>, подписанных студентом, руководителем или консультантом, и </a:t>
            </a:r>
            <a:r>
              <a:rPr lang="ru-RU" dirty="0" err="1"/>
              <a:t>нормоконтролёром</a:t>
            </a:r>
            <a:r>
              <a:rPr lang="ru-RU" dirty="0"/>
              <a:t>;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задание на выполнение ВКР</a:t>
            </a:r>
            <a:r>
              <a:rPr lang="ru-RU" dirty="0"/>
              <a:t>, подписанное студентом, руководителем, всеми консультантами, и утверждённое заведующим кафедрой;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000" dirty="0"/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календарный план</a:t>
            </a:r>
            <a:r>
              <a:rPr lang="ru-RU" dirty="0"/>
              <a:t>, подписанный студентом, руководителем, всеми консультантами, </a:t>
            </a:r>
            <a:r>
              <a:rPr lang="ru-RU" dirty="0" err="1"/>
              <a:t>нормоконтролёром</a:t>
            </a:r>
            <a:r>
              <a:rPr lang="ru-RU" dirty="0"/>
              <a:t> и утверждённый заведующим кафедрой;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направление на защиту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(отзыв руководителя + успеваемость из деканата);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акт проверки работ на объём заимствований</a:t>
            </a:r>
            <a:r>
              <a:rPr lang="ru-RU" dirty="0"/>
              <a:t>, подписанный студентом и </a:t>
            </a:r>
            <a:r>
              <a:rPr lang="ru-RU" dirty="0" err="1"/>
              <a:t>нормоконтролёром</a:t>
            </a:r>
            <a:r>
              <a:rPr lang="ru-RU" dirty="0"/>
              <a:t>;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9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рецензия на ВКР </a:t>
            </a:r>
            <a:r>
              <a:rPr lang="ru-RU" dirty="0"/>
              <a:t>(для магистров – обязательно внешняя), подписанная рецензентом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 К ГИА</a:t>
            </a:r>
          </a:p>
        </p:txBody>
      </p:sp>
    </p:spTree>
    <p:extLst>
      <p:ext uri="{BB962C8B-B14F-4D97-AF65-F5344CB8AC3E}">
        <p14:creationId xmlns:p14="http://schemas.microsoft.com/office/powerpoint/2010/main" val="240316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 К ГИА с ДОТ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1124744"/>
            <a:ext cx="50405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Условия проведения защиты ВКР</a:t>
            </a:r>
          </a:p>
          <a:p>
            <a:endParaRPr lang="ru-RU" sz="7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Необходимые документы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46548"/>
              </p:ext>
            </p:extLst>
          </p:nvPr>
        </p:nvGraphicFramePr>
        <p:xfrm>
          <a:off x="755576" y="2132856"/>
          <a:ext cx="7776864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Необходимые документы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Ответственный за предоставление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ВКР (РПЗ, задание, календарный план + чертежи)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Руководитель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Презентация ВКР (видео-презентация)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Руководитель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Сведения об успеваемости обучающегося (Направление на защиту)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Деканат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Отзыв руководителя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Руководитель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Внешняя рецензия (для магистров)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Руководитель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Акт о проверке на плагиат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Руководитель, нормоконтролер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Протокол ГЭК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Секретарь ГЭК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16960"/>
            <a:ext cx="7823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</a:rPr>
              <a:t>Подготовка электронных документов к проведению защиты ВКР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172419C-BC1B-1542-A7B8-B8D4D064F61B}"/>
              </a:ext>
            </a:extLst>
          </p:cNvPr>
          <p:cNvSpPr/>
          <p:nvPr/>
        </p:nvSpPr>
        <p:spPr>
          <a:xfrm>
            <a:off x="223050" y="6224638"/>
            <a:ext cx="86985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Документы, рассылаемые преподавателями и сотрудниками МГТУ им. </a:t>
            </a:r>
            <a:r>
              <a:rPr lang="ru-RU" sz="1400" b="1" dirty="0" err="1"/>
              <a:t>Н.Э.Баумана</a:t>
            </a:r>
            <a:r>
              <a:rPr lang="ru-RU" sz="1400" b="1" dirty="0"/>
              <a:t> с официальной персональной почты в домене </a:t>
            </a:r>
            <a:r>
              <a:rPr lang="en-US" sz="1400" b="1" dirty="0">
                <a:solidFill>
                  <a:srgbClr val="C00000"/>
                </a:solidFill>
              </a:rPr>
              <a:t>@</a:t>
            </a:r>
            <a:r>
              <a:rPr lang="ru-RU" sz="1400" b="1" dirty="0" err="1">
                <a:solidFill>
                  <a:srgbClr val="C00000"/>
                </a:solidFill>
              </a:rPr>
              <a:t>bmstu.ru</a:t>
            </a:r>
            <a:r>
              <a:rPr lang="ru-RU" sz="1400" b="1" dirty="0">
                <a:solidFill>
                  <a:srgbClr val="C00000"/>
                </a:solidFill>
              </a:rPr>
              <a:t> </a:t>
            </a:r>
            <a:r>
              <a:rPr lang="ru-RU" sz="1400" b="1" dirty="0"/>
              <a:t>приравниваются к собственноручно </a:t>
            </a:r>
            <a:r>
              <a:rPr lang="ru-RU" sz="1400" b="1" dirty="0">
                <a:solidFill>
                  <a:srgbClr val="C00000"/>
                </a:solidFill>
              </a:rPr>
              <a:t>подписанным документам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A936686D-75EB-E946-866A-3B9E5D80FC59}"/>
              </a:ext>
            </a:extLst>
          </p:cNvPr>
          <p:cNvSpPr/>
          <p:nvPr/>
        </p:nvSpPr>
        <p:spPr>
          <a:xfrm>
            <a:off x="179512" y="6180014"/>
            <a:ext cx="8698507" cy="633362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220203F-8BAC-904A-8088-F167E25985C8}"/>
              </a:ext>
            </a:extLst>
          </p:cNvPr>
          <p:cNvGrpSpPr/>
          <p:nvPr/>
        </p:nvGrpSpPr>
        <p:grpSpPr>
          <a:xfrm>
            <a:off x="82683" y="980728"/>
            <a:ext cx="8870990" cy="4590575"/>
            <a:chOff x="82683" y="1077479"/>
            <a:chExt cx="8870990" cy="4590575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046210" y="1993258"/>
              <a:ext cx="1907463" cy="5232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Секретарь ГЭК</a:t>
              </a:r>
            </a:p>
            <a:p>
              <a:pPr lvl="0" algn="ctr">
                <a:spcAft>
                  <a:spcPts val="0"/>
                </a:spcAft>
              </a:pPr>
              <a:r>
                <a:rPr lang="en-US" sz="1400" dirty="0" err="1">
                  <a:cs typeface="Arial" pitchFamily="34" charset="0"/>
                </a:rPr>
                <a:t>a.krokhina@bmstu.ru</a:t>
              </a:r>
              <a:endParaRPr kumimoji="0" lang="ru-RU" sz="1400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104423" y="5329500"/>
              <a:ext cx="2082716" cy="338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Обучающийся</a:t>
              </a:r>
              <a:endParaRPr kumimoji="0" lang="ru-RU" sz="16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061698" y="4681428"/>
              <a:ext cx="2146040" cy="338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Нормоконтролер</a:t>
              </a:r>
              <a:endParaRPr kumimoji="0" lang="ru-RU" sz="16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2054470" y="2085591"/>
              <a:ext cx="2167728" cy="338554"/>
            </a:xfrm>
            <a:prstGeom prst="rect">
              <a:avLst/>
            </a:prstGeom>
            <a:solidFill>
              <a:srgbClr val="FFC000">
                <a:alpha val="38824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Руководитель ВКР</a:t>
              </a:r>
              <a:endParaRPr kumimoji="0" lang="ru-RU" sz="16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068928" y="1343085"/>
              <a:ext cx="2082716" cy="3385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Деканат</a:t>
              </a:r>
              <a:endParaRPr kumimoji="0" lang="ru-RU" sz="16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4893552" y="1526938"/>
              <a:ext cx="2533946" cy="2960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 3 дня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: Справка об успеваемости 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259146" y="2280353"/>
              <a:ext cx="2545102" cy="22478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0"/>
                </a:spcAft>
              </a:pPr>
              <a:r>
                <a:rPr lang="ru-RU" sz="1200" b="1" dirty="0">
                  <a:cs typeface="Arial" pitchFamily="34" charset="0"/>
                </a:rPr>
                <a:t>За 6 дней</a:t>
              </a:r>
              <a:r>
                <a:rPr lang="en-US" sz="1200" b="1" dirty="0">
                  <a:cs typeface="Arial" pitchFamily="34" charset="0"/>
                </a:rPr>
                <a:t> </a:t>
              </a:r>
              <a:r>
                <a:rPr lang="ru-RU" sz="1200" b="1" dirty="0">
                  <a:cs typeface="Arial" pitchFamily="34" charset="0"/>
                </a:rPr>
                <a:t>направляет секретарю</a:t>
              </a:r>
              <a:r>
                <a:rPr lang="ru-RU" sz="1200" dirty="0">
                  <a:cs typeface="Arial" pitchFamily="34" charset="0"/>
                </a:rPr>
                <a:t>: Направление</a:t>
              </a:r>
              <a:r>
                <a:rPr lang="en-US" sz="1200" dirty="0">
                  <a:cs typeface="Arial" pitchFamily="34" charset="0"/>
                </a:rPr>
                <a:t> </a:t>
              </a:r>
              <a:r>
                <a:rPr lang="ru-RU" sz="1200" dirty="0">
                  <a:cs typeface="Arial" pitchFamily="34" charset="0"/>
                </a:rPr>
                <a:t>на</a:t>
              </a:r>
              <a:r>
                <a:rPr lang="en-US" sz="1200" dirty="0">
                  <a:cs typeface="Arial" pitchFamily="34" charset="0"/>
                </a:rPr>
                <a:t> </a:t>
              </a:r>
              <a:r>
                <a:rPr lang="ru-RU" sz="1200" dirty="0">
                  <a:cs typeface="Arial" pitchFamily="34" charset="0"/>
                </a:rPr>
                <a:t>ГИА (с отзывом руководителя)   </a:t>
              </a:r>
            </a:p>
            <a:p>
              <a:pPr>
                <a:spcAft>
                  <a:spcPts val="0"/>
                </a:spcAft>
              </a:pP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 4 дня направляет секретарю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: </a:t>
              </a:r>
            </a:p>
            <a:p>
              <a:pPr>
                <a:spcAft>
                  <a:spcPts val="0"/>
                </a:spcAft>
              </a:pP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</a:t>
              </a: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окончательный вариант РПЗ</a:t>
              </a:r>
              <a:r>
                <a:rPr lang="ru-RU" sz="1200" dirty="0">
                  <a:cs typeface="Arial" pitchFamily="34" charset="0"/>
                </a:rPr>
                <a:t> 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(+копия на почту Ю</a:t>
              </a:r>
              <a:r>
                <a:rPr kumimoji="0" lang="ru-RU" sz="1200" b="0" i="0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.В. </a:t>
              </a:r>
              <a:r>
                <a:rPr kumimoji="0" lang="ru-RU" sz="1200" b="0" i="0" strike="noStrike" cap="none" normalizeH="0" baseline="0" dirty="0" err="1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Пластинину</a:t>
              </a:r>
              <a:r>
                <a:rPr kumimoji="0" lang="ru-RU" sz="1200" b="0" i="0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en" sz="1200" dirty="0">
                  <a:cs typeface="Arial" pitchFamily="34" charset="0"/>
                </a:rPr>
                <a:t>tiffoen@gmail.com</a:t>
              </a:r>
              <a:r>
                <a:rPr lang="ru-RU" sz="1200" dirty="0">
                  <a:cs typeface="Arial" pitchFamily="34" charset="0"/>
                </a:rPr>
                <a:t>)  </a:t>
              </a:r>
            </a:p>
            <a:p>
              <a:pPr>
                <a:spcAft>
                  <a:spcPts val="0"/>
                </a:spcAft>
              </a:pPr>
              <a:r>
                <a:rPr lang="ru-RU" sz="1200" dirty="0">
                  <a:cs typeface="Arial" pitchFamily="34" charset="0"/>
                </a:rPr>
                <a:t>- </a:t>
              </a:r>
              <a:r>
                <a:rPr lang="ru-RU" sz="1200" b="1" dirty="0">
                  <a:cs typeface="Arial" pitchFamily="34" charset="0"/>
                </a:rPr>
                <a:t>презентации</a:t>
              </a:r>
              <a:r>
                <a:rPr lang="ru-RU" sz="1200" dirty="0">
                  <a:cs typeface="Arial" pitchFamily="34" charset="0"/>
                </a:rPr>
                <a:t> (+ копия на почту </a:t>
              </a:r>
              <a:r>
                <a:rPr lang="ru-RU" sz="1200" dirty="0" err="1">
                  <a:cs typeface="Arial" pitchFamily="34" charset="0"/>
                </a:rPr>
                <a:t>Божевской</a:t>
              </a:r>
              <a:r>
                <a:rPr lang="ru-RU" sz="1200" dirty="0">
                  <a:cs typeface="Arial" pitchFamily="34" charset="0"/>
                </a:rPr>
                <a:t> </a:t>
              </a:r>
              <a:r>
                <a:rPr lang="en" sz="1200" dirty="0" err="1">
                  <a:cs typeface="Arial" pitchFamily="34" charset="0"/>
                </a:rPr>
                <a:t>kbozhevskaya@inbox.ru</a:t>
              </a:r>
              <a:r>
                <a:rPr lang="ru-RU" sz="1200" dirty="0">
                  <a:cs typeface="Arial" pitchFamily="34" charset="0"/>
                </a:rPr>
                <a:t>)</a:t>
              </a: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lvl="0">
                <a:spcAft>
                  <a:spcPts val="0"/>
                </a:spcAft>
              </a:pPr>
              <a:r>
                <a:rPr lang="ru-RU" sz="1200" b="1" dirty="0">
                  <a:cs typeface="Arial" pitchFamily="34" charset="0"/>
                </a:rPr>
                <a:t>За 2 дня</a:t>
              </a:r>
              <a:r>
                <a:rPr lang="ru-RU" sz="1200" dirty="0">
                  <a:cs typeface="Arial" pitchFamily="34" charset="0"/>
                </a:rPr>
                <a:t>: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рецензия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(для магистров)</a:t>
              </a:r>
            </a:p>
            <a:p>
              <a:pPr lvl="0">
                <a:spcAft>
                  <a:spcPts val="0"/>
                </a:spcAft>
              </a:pPr>
              <a:endParaRPr lang="ru-RU" sz="1200" dirty="0">
                <a:cs typeface="Arial" pitchFamily="34" charset="0"/>
              </a:endParaRPr>
            </a:p>
            <a:p>
              <a:pPr lvl="0">
                <a:spcAft>
                  <a:spcPts val="0"/>
                </a:spcAft>
              </a:pPr>
              <a:r>
                <a:rPr lang="ru-RU" sz="1200" dirty="0">
                  <a:cs typeface="Arial" pitchFamily="34" charset="0"/>
                </a:rPr>
                <a:t>Загрузка документов на сайт</a:t>
              </a:r>
              <a:endPara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5612588" y="4860946"/>
              <a:ext cx="1814910" cy="6333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>
                  <a:cs typeface="Arial" pitchFamily="34" charset="0"/>
                </a:rPr>
                <a:t>За 2-4 дня направляет</a:t>
              </a:r>
              <a:r>
                <a:rPr lang="ru-RU" sz="1200" dirty="0">
                  <a:cs typeface="Arial" pitchFamily="34" charset="0"/>
                </a:rPr>
                <a:t>: А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кт проверки</a:t>
              </a:r>
              <a:r>
                <a:rPr kumimoji="0" lang="ru-RU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на объем заимствования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82683" y="2944720"/>
              <a:ext cx="1728192" cy="12468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>
                  <a:cs typeface="Arial" pitchFamily="34" charset="0"/>
                </a:rPr>
                <a:t>За 6 дней направляет</a:t>
              </a:r>
              <a:r>
                <a:rPr lang="ru-RU" sz="1200" dirty="0">
                  <a:cs typeface="Arial" pitchFamily="34" charset="0"/>
                </a:rPr>
                <a:t>:</a:t>
              </a:r>
            </a:p>
            <a:p>
              <a:pPr lvl="0">
                <a:spcAft>
                  <a:spcPts val="1000"/>
                </a:spcAft>
              </a:pPr>
              <a:r>
                <a:rPr kumimoji="0" lang="ru-RU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1. РПЗ (+</a:t>
              </a:r>
              <a:r>
                <a:rPr kumimoji="0" lang="ru-RU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задание и календарный план</a:t>
              </a:r>
              <a:r>
                <a:rPr kumimoji="0" lang="ru-RU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), </a:t>
              </a:r>
              <a:r>
                <a:rPr lang="ru-RU" sz="1000" dirty="0">
                  <a:cs typeface="Arial" pitchFamily="34" charset="0"/>
                </a:rPr>
                <a:t>презентация;                            </a:t>
              </a:r>
              <a:r>
                <a:rPr kumimoji="0" lang="ru-RU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2. </a:t>
              </a:r>
              <a:r>
                <a:rPr lang="ru-RU" sz="1000" dirty="0">
                  <a:cs typeface="Arial" pitchFamily="34" charset="0"/>
                </a:rPr>
                <a:t>Направление на ГИА;      </a:t>
              </a:r>
              <a:r>
                <a:rPr kumimoji="0" lang="ru-RU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3. Рецензия.</a:t>
              </a:r>
              <a:endParaRPr kumimoji="0" 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Соединительная линия уступом 9">
              <a:extLst>
                <a:ext uri="{FF2B5EF4-FFF2-40B4-BE49-F238E27FC236}">
                  <a16:creationId xmlns:a16="http://schemas.microsoft.com/office/drawing/2014/main" id="{1C966108-1293-0D48-970B-F8DD5A01BDFC}"/>
                </a:ext>
              </a:extLst>
            </p:cNvPr>
            <p:cNvCxnSpPr>
              <a:cxnSpLocks/>
              <a:stCxn id="1028" idx="1"/>
              <a:endCxn id="1030" idx="1"/>
            </p:cNvCxnSpPr>
            <p:nvPr/>
          </p:nvCxnSpPr>
          <p:spPr>
            <a:xfrm rot="10800000">
              <a:off x="2054470" y="2254869"/>
              <a:ext cx="49953" cy="3243909"/>
            </a:xfrm>
            <a:prstGeom prst="bentConnector3">
              <a:avLst>
                <a:gd name="adj1" fmla="val 557630"/>
              </a:avLst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7E43350F-1EE2-794F-88DB-3F017E0AD911}"/>
                </a:ext>
              </a:extLst>
            </p:cNvPr>
            <p:cNvCxnSpPr>
              <a:cxnSpLocks/>
              <a:stCxn id="1030" idx="2"/>
              <a:endCxn id="1029" idx="0"/>
            </p:cNvCxnSpPr>
            <p:nvPr/>
          </p:nvCxnSpPr>
          <p:spPr>
            <a:xfrm flipH="1">
              <a:off x="3134718" y="2424145"/>
              <a:ext cx="3616" cy="2257283"/>
            </a:xfrm>
            <a:prstGeom prst="straightConnector1">
              <a:avLst/>
            </a:prstGeom>
            <a:ln w="34925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 Box 15">
              <a:extLst>
                <a:ext uri="{FF2B5EF4-FFF2-40B4-BE49-F238E27FC236}">
                  <a16:creationId xmlns:a16="http://schemas.microsoft.com/office/drawing/2014/main" id="{CB032431-2729-CB4D-AF89-6B25A3D37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4893" y="2944719"/>
              <a:ext cx="1044557" cy="5090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 6 дней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: РПЗ 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Соединительная линия уступом 19">
              <a:extLst>
                <a:ext uri="{FF2B5EF4-FFF2-40B4-BE49-F238E27FC236}">
                  <a16:creationId xmlns:a16="http://schemas.microsoft.com/office/drawing/2014/main" id="{44055353-4C5A-BB4D-8665-3081CCDC410A}"/>
                </a:ext>
              </a:extLst>
            </p:cNvPr>
            <p:cNvCxnSpPr>
              <a:cxnSpLocks/>
              <a:stCxn id="1031" idx="3"/>
              <a:endCxn id="1027" idx="0"/>
            </p:cNvCxnSpPr>
            <p:nvPr/>
          </p:nvCxnSpPr>
          <p:spPr>
            <a:xfrm>
              <a:off x="4151644" y="1512362"/>
              <a:ext cx="3848298" cy="480896"/>
            </a:xfrm>
            <a:prstGeom prst="bentConnector2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Соединительная линия уступом 22">
              <a:extLst>
                <a:ext uri="{FF2B5EF4-FFF2-40B4-BE49-F238E27FC236}">
                  <a16:creationId xmlns:a16="http://schemas.microsoft.com/office/drawing/2014/main" id="{0494F976-190C-6449-85BC-E38524C35AF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935795" y="-246181"/>
              <a:ext cx="480896" cy="3848298"/>
            </a:xfrm>
            <a:prstGeom prst="bentConnector2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 Box 14">
              <a:extLst>
                <a:ext uri="{FF2B5EF4-FFF2-40B4-BE49-F238E27FC236}">
                  <a16:creationId xmlns:a16="http://schemas.microsoft.com/office/drawing/2014/main" id="{822CE37F-4C64-B649-926C-68F981A7C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2003" y="1077479"/>
              <a:ext cx="926813" cy="3143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dirty="0">
                  <a:cs typeface="Arial" pitchFamily="34" charset="0"/>
                </a:rPr>
                <a:t>Документы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AEB27991-7CA7-9C4B-A069-0275F8895B52}"/>
                </a:ext>
              </a:extLst>
            </p:cNvPr>
            <p:cNvCxnSpPr>
              <a:cxnSpLocks/>
              <a:stCxn id="1030" idx="3"/>
              <a:endCxn id="1027" idx="1"/>
            </p:cNvCxnSpPr>
            <p:nvPr/>
          </p:nvCxnSpPr>
          <p:spPr>
            <a:xfrm>
              <a:off x="4222198" y="2254868"/>
              <a:ext cx="2824012" cy="0"/>
            </a:xfrm>
            <a:prstGeom prst="straightConnector1">
              <a:avLst/>
            </a:prstGeom>
            <a:ln w="41275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Соединительная линия уступом 29">
              <a:extLst>
                <a:ext uri="{FF2B5EF4-FFF2-40B4-BE49-F238E27FC236}">
                  <a16:creationId xmlns:a16="http://schemas.microsoft.com/office/drawing/2014/main" id="{555BF575-75E0-9B46-A954-7A6CEEAAF161}"/>
                </a:ext>
              </a:extLst>
            </p:cNvPr>
            <p:cNvCxnSpPr>
              <a:cxnSpLocks/>
              <a:stCxn id="1029" idx="3"/>
              <a:endCxn id="1027" idx="2"/>
            </p:cNvCxnSpPr>
            <p:nvPr/>
          </p:nvCxnSpPr>
          <p:spPr>
            <a:xfrm flipV="1">
              <a:off x="4207738" y="2516478"/>
              <a:ext cx="3792204" cy="2334227"/>
            </a:xfrm>
            <a:prstGeom prst="bentConnector2">
              <a:avLst/>
            </a:prstGeom>
            <a:ln w="41275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Рисунок 51" descr="Школьник">
              <a:extLst>
                <a:ext uri="{FF2B5EF4-FFF2-40B4-BE49-F238E27FC236}">
                  <a16:creationId xmlns:a16="http://schemas.microsoft.com/office/drawing/2014/main" id="{1FACE827-29E2-6245-B45D-6F5296D6B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90680" y="5329500"/>
              <a:ext cx="323666" cy="329228"/>
            </a:xfrm>
            <a:prstGeom prst="rect">
              <a:avLst/>
            </a:prstGeom>
          </p:spPr>
        </p:pic>
        <p:pic>
          <p:nvPicPr>
            <p:cNvPr id="53" name="Рисунок 52" descr="Профессор">
              <a:extLst>
                <a:ext uri="{FF2B5EF4-FFF2-40B4-BE49-F238E27FC236}">
                  <a16:creationId xmlns:a16="http://schemas.microsoft.com/office/drawing/2014/main" id="{F7ECCF80-41C1-7345-9E8D-160B36227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01112" y="4711977"/>
              <a:ext cx="302802" cy="308005"/>
            </a:xfrm>
            <a:prstGeom prst="rect">
              <a:avLst/>
            </a:prstGeom>
          </p:spPr>
        </p:pic>
        <p:pic>
          <p:nvPicPr>
            <p:cNvPr id="54" name="Рисунок 53" descr="Профессор">
              <a:extLst>
                <a:ext uri="{FF2B5EF4-FFF2-40B4-BE49-F238E27FC236}">
                  <a16:creationId xmlns:a16="http://schemas.microsoft.com/office/drawing/2014/main" id="{52E92EF5-586A-FC44-8F83-3567947A4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90234" y="2125569"/>
              <a:ext cx="302802" cy="308005"/>
            </a:xfrm>
            <a:prstGeom prst="rect">
              <a:avLst/>
            </a:prstGeom>
          </p:spPr>
        </p:pic>
        <p:sp>
          <p:nvSpPr>
            <p:cNvPr id="34" name="Text Box 15">
              <a:extLst>
                <a:ext uri="{FF2B5EF4-FFF2-40B4-BE49-F238E27FC236}">
                  <a16:creationId xmlns:a16="http://schemas.microsoft.com/office/drawing/2014/main" id="{0221650D-F481-9F47-AEC0-D9C665633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3" y="4419834"/>
              <a:ext cx="1730918" cy="4586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 1 неделю </a:t>
              </a:r>
              <a:r>
                <a: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проходит предзащиту 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B9B0DD3A-18EE-B446-A73E-816F7D5748E3}"/>
                </a:ext>
              </a:extLst>
            </p:cNvPr>
            <p:cNvCxnSpPr/>
            <p:nvPr/>
          </p:nvCxnSpPr>
          <p:spPr>
            <a:xfrm flipV="1">
              <a:off x="3275856" y="2408831"/>
              <a:ext cx="0" cy="2247854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F0E83B75-DD9A-4A4C-A85E-344F50D9A0E8}"/>
                </a:ext>
              </a:extLst>
            </p:cNvPr>
            <p:cNvCxnSpPr>
              <a:cxnSpLocks/>
            </p:cNvCxnSpPr>
            <p:nvPr/>
          </p:nvCxnSpPr>
          <p:spPr>
            <a:xfrm>
              <a:off x="3275856" y="5037919"/>
              <a:ext cx="11063" cy="30951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Секретарь ГЭК собирает все предоставленные (присланные по официальной электронной почте) документы по каждому выпускнику в отдельные папки. </a:t>
            </a:r>
          </a:p>
          <a:p>
            <a:endParaRPr lang="ru-RU" sz="1600" dirty="0"/>
          </a:p>
          <a:p>
            <a:pPr algn="just"/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 окончания периода реализации </a:t>
            </a:r>
            <a:r>
              <a:rPr lang="ru-RU" sz="1600" dirty="0"/>
              <a:t>образовательных программ с применением дистанционных образовательных технологий </a:t>
            </a:r>
            <a:r>
              <a:rPr lang="ru-RU" sz="16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недельный срок </a:t>
            </a:r>
            <a:r>
              <a:rPr lang="ru-RU" sz="1600" b="1" dirty="0"/>
              <a:t>все участники процесса организации и проведения государственной итоговой аттестации </a:t>
            </a:r>
            <a:r>
              <a:rPr lang="ru-RU" sz="1600" dirty="0"/>
              <a:t>(заведующий кафедрой, деканат, руководитель ВКР (НКР), </a:t>
            </a:r>
            <a:r>
              <a:rPr lang="ru-RU" sz="1600" dirty="0" err="1"/>
              <a:t>нормоконтролер</a:t>
            </a:r>
            <a:r>
              <a:rPr lang="ru-RU" sz="1600" dirty="0"/>
              <a:t>, председатель и члены ГЭК, секретарь ГЭК, обучающийся) </a:t>
            </a:r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оформляют все документы </a:t>
            </a:r>
            <a:r>
              <a:rPr lang="ru-RU" sz="1600" dirty="0"/>
              <a:t>в соответствии с принятыми в Университете требованиями к порядку проведения ГИА, подготовки и защиты ВКР и НКР, в том числе в </a:t>
            </a:r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обязательном порядке оформление протоколов ГЭК. </a:t>
            </a:r>
          </a:p>
          <a:p>
            <a:endParaRPr lang="ru-RU" sz="1600" dirty="0"/>
          </a:p>
          <a:p>
            <a:pPr algn="just"/>
            <a:r>
              <a:rPr lang="ru-RU" sz="1600" dirty="0"/>
              <a:t>Обучающийся </a:t>
            </a:r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обязан</a:t>
            </a:r>
            <a:r>
              <a:rPr lang="ru-RU" sz="1600" dirty="0"/>
              <a:t> представить на кафедру для хранения скрепленный (переплетенный, сброшюрованный) вариант выпускной квалификационной работы (научно-квалификационной работы), включая подписанные части ВКР (НКР), направление на защиту (при необходимости), рецензию (при необходимости), акт проверки на объем заимствования, а также сдать зачетную книжку для оформления в ней результатов ГИА.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11565A-DC7C-BA48-A37B-F139532D3C4C}"/>
              </a:ext>
            </a:extLst>
          </p:cNvPr>
          <p:cNvSpPr txBox="1"/>
          <p:nvPr/>
        </p:nvSpPr>
        <p:spPr>
          <a:xfrm>
            <a:off x="768224" y="548680"/>
            <a:ext cx="7823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</a:rPr>
              <a:t>Подготовка электронных документов к проведению защиты ВКР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Документы, рассылаемые преподавателями и сотрудниками МГТУ им. Н.Э.Баумана с официальной персональной почты в домене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bmstu.ru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/>
              <a:t>приравниваются к собственноручно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подписанным документам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Проведение государственной итоговой аттестации с использованием дистанционных технологий проводится после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идентификации личности обучающегося</a:t>
            </a:r>
            <a:r>
              <a:rPr lang="ru-RU" dirty="0"/>
              <a:t>. Идентификация личности осуществляется путем сравнения фотографии обучающегося в документе МГТУ им. Н.Э. Баумана (зачетной книжке, студенческом (аспирантском) билете, пропуске) с лицом, вышедшим на связь.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Обучающиеся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несут ответственность за достоверность </a:t>
            </a:r>
            <a:r>
              <a:rPr lang="ru-RU" dirty="0"/>
              <a:t>представляемых для идентификации данных. </a:t>
            </a:r>
          </a:p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Обучающийся должен самостоятельно обеспечить аппаратное и программное обеспечение</a:t>
            </a:r>
            <a:r>
              <a:rPr lang="ru-RU" dirty="0"/>
              <a:t> своего рабочего места для реализации дистанционного взаимодействия с ГЭК со стороны обучающегося в соответствии с установленными требованиями.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40466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ПРОВЕДЕНИЯ ГИА с ДОТ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466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ПРОВЕДЕНИЯ ГИА с ДОТ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1. В день проведения заседания ГЭК ответственный за техническое сопровождение процедуры ГЭК не позднее, чем </a:t>
            </a:r>
            <a:r>
              <a:rPr lang="ru-RU" sz="1600" dirty="0">
                <a:solidFill>
                  <a:srgbClr val="FF0000"/>
                </a:solidFill>
              </a:rPr>
              <a:t>за 10 минут </a:t>
            </a:r>
            <a:r>
              <a:rPr lang="ru-RU" sz="1600" dirty="0"/>
              <a:t>до начала проведения заседания </a:t>
            </a:r>
            <a:r>
              <a:rPr lang="ru-RU" sz="1600" dirty="0">
                <a:solidFill>
                  <a:srgbClr val="FF0000"/>
                </a:solidFill>
              </a:rPr>
              <a:t>начинает видеоконференцию </a:t>
            </a:r>
            <a:r>
              <a:rPr lang="ru-RU" sz="1600" dirty="0"/>
              <a:t>с наименованием </a:t>
            </a:r>
            <a:r>
              <a:rPr lang="ru-RU" sz="1600" dirty="0">
                <a:solidFill>
                  <a:srgbClr val="C00000"/>
                </a:solidFill>
              </a:rPr>
              <a:t>«Заседание ГЭК кафедры (указывается название и индекс кафедры)»</a:t>
            </a:r>
            <a:r>
              <a:rPr lang="ru-RU" sz="1600" dirty="0"/>
              <a:t>, приглашает к участию в заседании председателя ГЭК, членов ГЭК и обучающихся.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2. Председатель и члены ГЭК, секретарь ГЭК, обучающиеся </a:t>
            </a:r>
            <a:r>
              <a:rPr lang="ru-RU" sz="1600" dirty="0">
                <a:solidFill>
                  <a:srgbClr val="FF0000"/>
                </a:solidFill>
              </a:rPr>
              <a:t>подключаются к заседанию </a:t>
            </a:r>
            <a:r>
              <a:rPr lang="ru-RU" sz="1600" dirty="0"/>
              <a:t>ГЭК по ссылкам на конкретную видеоконференцию. </a:t>
            </a:r>
          </a:p>
          <a:p>
            <a:r>
              <a:rPr lang="ru-RU" sz="1600" dirty="0"/>
              <a:t>При подтверждении </a:t>
            </a:r>
            <a:r>
              <a:rPr lang="ru-RU" sz="1600" dirty="0">
                <a:solidFill>
                  <a:srgbClr val="FF0000"/>
                </a:solidFill>
              </a:rPr>
              <a:t>устойчивого соединения </a:t>
            </a:r>
            <a:r>
              <a:rPr lang="ru-RU" sz="1600" dirty="0"/>
              <a:t>со всеми участниками ГЭК с не менее </a:t>
            </a:r>
            <a:r>
              <a:rPr lang="ru-RU" sz="1600" dirty="0">
                <a:solidFill>
                  <a:srgbClr val="FF0000"/>
                </a:solidFill>
              </a:rPr>
              <a:t>2/3 членов </a:t>
            </a:r>
            <a:r>
              <a:rPr lang="ru-RU" sz="1600" dirty="0"/>
              <a:t>ее состава заседание считается открытым. </a:t>
            </a:r>
          </a:p>
          <a:p>
            <a:endParaRPr lang="ru-RU" sz="1600" dirty="0"/>
          </a:p>
          <a:p>
            <a:r>
              <a:rPr lang="ru-RU" sz="1600" dirty="0"/>
              <a:t>3. </a:t>
            </a:r>
            <a:r>
              <a:rPr lang="ru-RU" sz="1600" dirty="0">
                <a:solidFill>
                  <a:srgbClr val="FF0000"/>
                </a:solidFill>
              </a:rPr>
              <a:t>Секретарь ГЭК представляется, оглашает дату и время заседания ГЭК, объявляет о начале заседания. 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</a:rPr>
              <a:t>Председатель ГЭК представляется</a:t>
            </a:r>
            <a:r>
              <a:rPr lang="ru-RU" sz="1600" dirty="0"/>
              <a:t>, оглашает количество присутствующих членов, указав на наличие </a:t>
            </a:r>
            <a:r>
              <a:rPr lang="ru-RU" sz="1600" dirty="0">
                <a:solidFill>
                  <a:srgbClr val="FF0000"/>
                </a:solidFill>
              </a:rPr>
              <a:t>кворума.</a:t>
            </a:r>
            <a:r>
              <a:rPr lang="ru-RU" sz="1600" dirty="0"/>
              <a:t> </a:t>
            </a:r>
          </a:p>
          <a:p>
            <a:endParaRPr lang="ru-RU" sz="1600" dirty="0"/>
          </a:p>
          <a:p>
            <a:pPr algn="just"/>
            <a:r>
              <a:rPr lang="ru-RU" sz="1600" dirty="0"/>
              <a:t>4. Секретарь ГЭК доводит до обучающихся </a:t>
            </a:r>
            <a:r>
              <a:rPr lang="ru-RU" sz="1600" dirty="0">
                <a:solidFill>
                  <a:srgbClr val="FF0000"/>
                </a:solidFill>
              </a:rPr>
              <a:t>информацию по процедуре проведения </a:t>
            </a:r>
            <a:r>
              <a:rPr lang="ru-RU" sz="1600" dirty="0"/>
              <a:t>заседания ГЭК: продолжительность, порядок, регламент и т.п. </a:t>
            </a:r>
          </a:p>
          <a:p>
            <a:endParaRPr lang="ru-RU" sz="1600" dirty="0"/>
          </a:p>
          <a:p>
            <a:pPr algn="just"/>
            <a:r>
              <a:rPr lang="ru-RU" sz="1600" dirty="0"/>
              <a:t>5. При наличии вопросов у обучающихся по процедуре проведения государственного экзамена их направляют секретарю ГЭК с помощью текстового сообщения в общем чате заседания.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466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ПРОВЕДЕНИЯ ГИА с ДОТ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98072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6. После процедуры представления председателя и членов ГЭК </a:t>
            </a:r>
            <a:r>
              <a:rPr lang="ru-RU" dirty="0">
                <a:solidFill>
                  <a:srgbClr val="FF0000"/>
                </a:solidFill>
              </a:rPr>
              <a:t>обучающиеся могут покинуть заседание</a:t>
            </a:r>
            <a:r>
              <a:rPr lang="ru-RU" dirty="0"/>
              <a:t>, за исключением первого обучающегося в графике защит ВКР данного заседания ГЭК.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7. Перед началом выступления обучающегося в соответствии с графиком защит ВКР (НКР) данного заседания ГЭК секретарь ГЭК не менее чем </a:t>
            </a:r>
            <a:r>
              <a:rPr lang="ru-RU" dirty="0">
                <a:solidFill>
                  <a:srgbClr val="FF0000"/>
                </a:solidFill>
              </a:rPr>
              <a:t>за 5 минут </a:t>
            </a:r>
            <a:r>
              <a:rPr lang="ru-RU" dirty="0"/>
              <a:t>уведомляет обучающегося о необходимости присоединиться к заседанию (в случае его отсутствия в видеоконференции), используя средства видеоконференции, или отправив сообщение в общем чате заседания (или на личную электронную почту)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8. Затем приглашает следующего обучающегося приступить к защите ВКР (НКР), отчетливо вслух </a:t>
            </a:r>
            <a:r>
              <a:rPr lang="ru-RU" dirty="0">
                <a:solidFill>
                  <a:srgbClr val="FF0000"/>
                </a:solidFill>
              </a:rPr>
              <a:t>произнося его фамилию, имя и отчество </a:t>
            </a:r>
            <a:r>
              <a:rPr lang="ru-RU" dirty="0"/>
              <a:t>(при наличии) и наименование темы ВКР (НКР).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И т.д.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0466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ПРОВЕДЕНИЯ ГИА с ДОТ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8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9. Для доклада обучающемуся отводится определенное время. </a:t>
            </a:r>
          </a:p>
          <a:p>
            <a:pPr algn="just"/>
            <a:r>
              <a:rPr lang="ru-RU" dirty="0"/>
              <a:t>Допускается использование обучающимся доклада по теме ВКР (НКР) в виде </a:t>
            </a:r>
            <a:r>
              <a:rPr lang="ru-RU" dirty="0" err="1"/>
              <a:t>видеопрезентации</a:t>
            </a:r>
            <a:r>
              <a:rPr lang="ru-RU" dirty="0"/>
              <a:t> (с соблюдением установленного времени) и дальнейшими ответами на вопросы в </a:t>
            </a:r>
            <a:r>
              <a:rPr lang="ru-RU" dirty="0" err="1"/>
              <a:t>онлайн-режиме</a:t>
            </a:r>
            <a:r>
              <a:rPr lang="ru-RU" dirty="0"/>
              <a:t>. </a:t>
            </a:r>
          </a:p>
          <a:p>
            <a:endParaRPr lang="ru-RU" sz="800" dirty="0"/>
          </a:p>
          <a:p>
            <a:pPr algn="just"/>
            <a:r>
              <a:rPr lang="ru-RU" dirty="0"/>
              <a:t>10. По окончании доклада секретарем ГЭК зачитываются </a:t>
            </a:r>
            <a:r>
              <a:rPr lang="ru-RU" dirty="0">
                <a:solidFill>
                  <a:srgbClr val="FF0000"/>
                </a:solidFill>
              </a:rPr>
              <a:t>отзыв руководителя и рецензия(и)</a:t>
            </a:r>
            <a:r>
              <a:rPr lang="ru-RU" dirty="0"/>
              <a:t> (при наличии), членами ГЭК задаются вопросы, на которые обучающийся дает развернутые ответы. 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11. Обсуждение результатов защиты ВКР (НКР) происходит </a:t>
            </a:r>
            <a:r>
              <a:rPr lang="ru-RU" u="sng" dirty="0">
                <a:solidFill>
                  <a:srgbClr val="FF0000"/>
                </a:solidFill>
              </a:rPr>
              <a:t>после отключения </a:t>
            </a:r>
            <a:r>
              <a:rPr lang="ru-RU" dirty="0">
                <a:solidFill>
                  <a:srgbClr val="FF0000"/>
                </a:solidFill>
              </a:rPr>
              <a:t>от аудио- и видеосвязи обучающихся.</a:t>
            </a:r>
            <a:r>
              <a:rPr lang="ru-RU" dirty="0"/>
              <a:t> </a:t>
            </a:r>
          </a:p>
          <a:p>
            <a:pPr algn="just"/>
            <a:r>
              <a:rPr lang="ru-RU" dirty="0"/>
              <a:t>По решению ГЭК обсуждение результатов защиты ВКР может проводиться в рамках </a:t>
            </a:r>
            <a:r>
              <a:rPr lang="ru-RU" dirty="0">
                <a:solidFill>
                  <a:srgbClr val="FF0000"/>
                </a:solidFill>
              </a:rPr>
              <a:t>отдельной видеоконференции</a:t>
            </a:r>
            <a:r>
              <a:rPr lang="ru-RU" dirty="0"/>
              <a:t>, в которой участвуют только члены ГЭК. </a:t>
            </a:r>
          </a:p>
          <a:p>
            <a:pPr algn="just"/>
            <a:r>
              <a:rPr lang="ru-RU" dirty="0"/>
              <a:t>При обсуждении результатов защиты ВКР (НКР) учитываются результаты прохождения </a:t>
            </a:r>
            <a:r>
              <a:rPr lang="ru-RU" dirty="0" err="1"/>
              <a:t>нормоконтроля</a:t>
            </a:r>
            <a:r>
              <a:rPr lang="ru-RU" dirty="0"/>
              <a:t>, результаты освоения учебного плана обучающимся и уровень сформированности компетенций. </a:t>
            </a:r>
          </a:p>
          <a:p>
            <a:pPr algn="just"/>
            <a:r>
              <a:rPr lang="ru-RU" dirty="0"/>
              <a:t>Решения комиссий принимаются </a:t>
            </a:r>
            <a:r>
              <a:rPr lang="ru-RU" dirty="0">
                <a:solidFill>
                  <a:srgbClr val="FF0000"/>
                </a:solidFill>
              </a:rPr>
              <a:t>простым большинством голосов </a:t>
            </a:r>
            <a:r>
              <a:rPr lang="ru-RU" dirty="0"/>
              <a:t>от числа лиц, входящих в состав комиссий и участвующих в заседании. При равном числе голосов председательствующий обладает правом решающего голоса. </a:t>
            </a:r>
          </a:p>
          <a:p>
            <a:pPr algn="just"/>
            <a:r>
              <a:rPr lang="ru-RU" dirty="0"/>
              <a:t>После обсуждения секретарь ГЭК фиксирует его результаты в протоколах заседания ГЭК.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3773</TotalTime>
  <Words>1462</Words>
  <Application>Microsoft Macintosh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Impact</vt:lpstr>
      <vt:lpstr>Times New Roman</vt:lpstr>
      <vt:lpstr>NewsPrint</vt:lpstr>
      <vt:lpstr>Презентация PowerPoint</vt:lpstr>
      <vt:lpstr>Необходимые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Лаб</dc:creator>
  <cp:lastModifiedBy>Microsoft Office User</cp:lastModifiedBy>
  <cp:revision>322</cp:revision>
  <dcterms:created xsi:type="dcterms:W3CDTF">2017-09-28T15:01:45Z</dcterms:created>
  <dcterms:modified xsi:type="dcterms:W3CDTF">2020-06-01T18:11:43Z</dcterms:modified>
</cp:coreProperties>
</file>